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389"/>
    <a:srgbClr val="929292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029"/>
    <p:restoredTop sz="94815"/>
  </p:normalViewPr>
  <p:slideViewPr>
    <p:cSldViewPr snapToGrid="0">
      <p:cViewPr varScale="1">
        <p:scale>
          <a:sx n="128" d="100"/>
          <a:sy n="128" d="100"/>
        </p:scale>
        <p:origin x="7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74E3F651-E3CC-CD74-880C-C8DB64A30F5D}"/>
              </a:ext>
            </a:extLst>
          </p:cNvPr>
          <p:cNvSpPr/>
          <p:nvPr/>
        </p:nvSpPr>
        <p:spPr>
          <a:xfrm>
            <a:off x="3486004" y="1339376"/>
            <a:ext cx="1172095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Chômage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B9195160-E73D-7461-2A39-7D65946DA71D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4072052" y="1632081"/>
            <a:ext cx="0" cy="317178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F5649159-DA61-8CDE-03FC-B941BD81B528}"/>
              </a:ext>
            </a:extLst>
          </p:cNvPr>
          <p:cNvSpPr/>
          <p:nvPr/>
        </p:nvSpPr>
        <p:spPr>
          <a:xfrm>
            <a:off x="1744696" y="2341930"/>
            <a:ext cx="1129626" cy="501361"/>
          </a:xfrm>
          <a:prstGeom prst="roundRect">
            <a:avLst>
              <a:gd name="adj" fmla="val 17987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Chômage structurel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285DB4-B060-D847-75DD-C73E875F51F8}"/>
              </a:ext>
            </a:extLst>
          </p:cNvPr>
          <p:cNvSpPr txBox="1"/>
          <p:nvPr/>
        </p:nvSpPr>
        <p:spPr>
          <a:xfrm>
            <a:off x="1227446" y="467938"/>
            <a:ext cx="51047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politiques de l’emploi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32" name="Connecteur en angle 31">
            <a:extLst>
              <a:ext uri="{FF2B5EF4-FFF2-40B4-BE49-F238E27FC236}">
                <a16:creationId xmlns:a16="http://schemas.microsoft.com/office/drawing/2014/main" id="{ED0DEF7B-6F32-304C-2861-DCA109B52BBD}"/>
              </a:ext>
            </a:extLst>
          </p:cNvPr>
          <p:cNvCxnSpPr>
            <a:cxnSpLocks/>
            <a:stCxn id="37" idx="0"/>
            <a:endCxn id="14" idx="0"/>
          </p:cNvCxnSpPr>
          <p:nvPr/>
        </p:nvCxnSpPr>
        <p:spPr>
          <a:xfrm rot="16200000" flipV="1">
            <a:off x="4099145" y="552295"/>
            <a:ext cx="15207" cy="3594478"/>
          </a:xfrm>
          <a:prstGeom prst="bentConnector3">
            <a:avLst>
              <a:gd name="adj1" fmla="val 2714342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age 3">
            <a:extLst>
              <a:ext uri="{FF2B5EF4-FFF2-40B4-BE49-F238E27FC236}">
                <a16:creationId xmlns:a16="http://schemas.microsoft.com/office/drawing/2014/main" id="{01159CB1-B547-0269-95D2-9ECC5730A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398954"/>
            <a:ext cx="63500" cy="76200"/>
          </a:xfrm>
          <a:prstGeom prst="rect">
            <a:avLst/>
          </a:prstGeom>
        </p:spPr>
      </p:pic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EB829475-F3AD-3C87-65E3-FC8CE4B9AA98}"/>
              </a:ext>
            </a:extLst>
          </p:cNvPr>
          <p:cNvSpPr/>
          <p:nvPr/>
        </p:nvSpPr>
        <p:spPr>
          <a:xfrm>
            <a:off x="5173676" y="2357137"/>
            <a:ext cx="1460622" cy="470949"/>
          </a:xfrm>
          <a:prstGeom prst="roundRect">
            <a:avLst>
              <a:gd name="adj" fmla="val 13717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Chômage conjoncturel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EEE7083-72DA-3702-90C8-93251CFBF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398954"/>
            <a:ext cx="63500" cy="76200"/>
          </a:xfrm>
          <a:prstGeom prst="rect">
            <a:avLst/>
          </a:prstGeom>
        </p:spPr>
      </p:pic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3E8056A-CD63-F2AA-D3E6-912A47342212}"/>
              </a:ext>
            </a:extLst>
          </p:cNvPr>
          <p:cNvSpPr/>
          <p:nvPr/>
        </p:nvSpPr>
        <p:spPr>
          <a:xfrm>
            <a:off x="509767" y="3530681"/>
            <a:ext cx="1141669" cy="510050"/>
          </a:xfrm>
          <a:prstGeom prst="roundRect">
            <a:avLst>
              <a:gd name="adj" fmla="val 21017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Politiques actives</a:t>
            </a:r>
          </a:p>
        </p:txBody>
      </p: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5E7488B2-3C1C-05E8-5852-2554C3EFCF52}"/>
              </a:ext>
            </a:extLst>
          </p:cNvPr>
          <p:cNvCxnSpPr>
            <a:cxnSpLocks/>
            <a:stCxn id="18" idx="2"/>
            <a:endCxn id="109" idx="0"/>
          </p:cNvCxnSpPr>
          <p:nvPr/>
        </p:nvCxnSpPr>
        <p:spPr>
          <a:xfrm>
            <a:off x="1080602" y="4040731"/>
            <a:ext cx="0" cy="353685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Rectangle : coins arrondis 107">
            <a:extLst>
              <a:ext uri="{FF2B5EF4-FFF2-40B4-BE49-F238E27FC236}">
                <a16:creationId xmlns:a16="http://schemas.microsoft.com/office/drawing/2014/main" id="{578672D1-A301-025F-716A-A7575A0CAAA6}"/>
              </a:ext>
            </a:extLst>
          </p:cNvPr>
          <p:cNvSpPr/>
          <p:nvPr/>
        </p:nvSpPr>
        <p:spPr>
          <a:xfrm>
            <a:off x="2923410" y="3530681"/>
            <a:ext cx="1141669" cy="510050"/>
          </a:xfrm>
          <a:prstGeom prst="roundRect">
            <a:avLst>
              <a:gd name="adj" fmla="val 14888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Politiques passives</a:t>
            </a:r>
          </a:p>
        </p:txBody>
      </p:sp>
      <p:sp>
        <p:nvSpPr>
          <p:cNvPr id="109" name="Rectangle : coins arrondis 108">
            <a:extLst>
              <a:ext uri="{FF2B5EF4-FFF2-40B4-BE49-F238E27FC236}">
                <a16:creationId xmlns:a16="http://schemas.microsoft.com/office/drawing/2014/main" id="{932664E9-FE35-B2DB-BE80-C4E41E12E570}"/>
              </a:ext>
            </a:extLst>
          </p:cNvPr>
          <p:cNvSpPr/>
          <p:nvPr/>
        </p:nvSpPr>
        <p:spPr>
          <a:xfrm>
            <a:off x="282381" y="4394416"/>
            <a:ext cx="1596441" cy="510050"/>
          </a:xfrm>
          <a:prstGeom prst="roundRect">
            <a:avLst>
              <a:gd name="adj" fmla="val 16420"/>
            </a:avLst>
          </a:prstGeom>
          <a:solidFill>
            <a:srgbClr val="3373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Actions sur l’offre de travail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E76DE60C-3674-B5A8-9965-FA8BBAB5CFF5}"/>
              </a:ext>
            </a:extLst>
          </p:cNvPr>
          <p:cNvSpPr txBox="1"/>
          <p:nvPr/>
        </p:nvSpPr>
        <p:spPr>
          <a:xfrm>
            <a:off x="176723" y="5024347"/>
            <a:ext cx="232277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Réduction du coût du travail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Flexibilité du marché du travail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Soutien à la création d’emploi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Action sur le temps de travail</a:t>
            </a:r>
          </a:p>
        </p:txBody>
      </p:sp>
      <p:sp>
        <p:nvSpPr>
          <p:cNvPr id="112" name="Rectangle : coins arrondis 111">
            <a:extLst>
              <a:ext uri="{FF2B5EF4-FFF2-40B4-BE49-F238E27FC236}">
                <a16:creationId xmlns:a16="http://schemas.microsoft.com/office/drawing/2014/main" id="{645FB65B-3DFB-8E5F-3C74-7ED7D116C64A}"/>
              </a:ext>
            </a:extLst>
          </p:cNvPr>
          <p:cNvSpPr/>
          <p:nvPr/>
        </p:nvSpPr>
        <p:spPr>
          <a:xfrm>
            <a:off x="2688895" y="4394416"/>
            <a:ext cx="1596442" cy="1071141"/>
          </a:xfrm>
          <a:prstGeom prst="roundRect">
            <a:avLst>
              <a:gd name="adj" fmla="val 11244"/>
            </a:avLst>
          </a:prstGeom>
          <a:solidFill>
            <a:srgbClr val="3373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Limiter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les conséquences sociales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et économiques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du chômage</a:t>
            </a: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12705133-36DF-D6B0-6F4E-C9D83967DFC0}"/>
              </a:ext>
            </a:extLst>
          </p:cNvPr>
          <p:cNvSpPr txBox="1"/>
          <p:nvPr/>
        </p:nvSpPr>
        <p:spPr>
          <a:xfrm>
            <a:off x="2587294" y="5538612"/>
            <a:ext cx="268310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Indemnisation du chômage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Diminution de la population active</a:t>
            </a:r>
          </a:p>
        </p:txBody>
      </p:sp>
      <p:sp>
        <p:nvSpPr>
          <p:cNvPr id="114" name="Rectangle : coins arrondis 113">
            <a:extLst>
              <a:ext uri="{FF2B5EF4-FFF2-40B4-BE49-F238E27FC236}">
                <a16:creationId xmlns:a16="http://schemas.microsoft.com/office/drawing/2014/main" id="{E2E5B18A-6C30-C59A-A775-1BB2E00D14EB}"/>
              </a:ext>
            </a:extLst>
          </p:cNvPr>
          <p:cNvSpPr/>
          <p:nvPr/>
        </p:nvSpPr>
        <p:spPr>
          <a:xfrm>
            <a:off x="4517294" y="3527614"/>
            <a:ext cx="1249739" cy="682936"/>
          </a:xfrm>
          <a:prstGeom prst="roundRect">
            <a:avLst>
              <a:gd name="adj" fmla="val 13416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Augmenter 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les dépenses publiques </a:t>
            </a:r>
          </a:p>
        </p:txBody>
      </p:sp>
      <p:sp>
        <p:nvSpPr>
          <p:cNvPr id="115" name="Rectangle : coins arrondis 114">
            <a:extLst>
              <a:ext uri="{FF2B5EF4-FFF2-40B4-BE49-F238E27FC236}">
                <a16:creationId xmlns:a16="http://schemas.microsoft.com/office/drawing/2014/main" id="{70DB9E77-493D-1FDB-251A-977A8B38B170}"/>
              </a:ext>
            </a:extLst>
          </p:cNvPr>
          <p:cNvSpPr/>
          <p:nvPr/>
        </p:nvSpPr>
        <p:spPr>
          <a:xfrm>
            <a:off x="5969024" y="3530680"/>
            <a:ext cx="1330546" cy="676806"/>
          </a:xfrm>
          <a:prstGeom prst="roundRect">
            <a:avLst>
              <a:gd name="adj" fmla="val 11244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Diminuer les prélèvements sociaux</a:t>
            </a:r>
          </a:p>
        </p:txBody>
      </p:sp>
      <p:sp>
        <p:nvSpPr>
          <p:cNvPr id="116" name="ZoneTexte 115">
            <a:extLst>
              <a:ext uri="{FF2B5EF4-FFF2-40B4-BE49-F238E27FC236}">
                <a16:creationId xmlns:a16="http://schemas.microsoft.com/office/drawing/2014/main" id="{5D55ED8B-3B0B-B7A3-B767-B9B9B9FD0150}"/>
              </a:ext>
            </a:extLst>
          </p:cNvPr>
          <p:cNvSpPr txBox="1"/>
          <p:nvPr/>
        </p:nvSpPr>
        <p:spPr>
          <a:xfrm>
            <a:off x="4546677" y="4291165"/>
            <a:ext cx="26831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(Politique budgétaire)</a:t>
            </a:r>
          </a:p>
        </p:txBody>
      </p:sp>
      <p:cxnSp>
        <p:nvCxnSpPr>
          <p:cNvPr id="117" name="Connecteur en angle 116">
            <a:extLst>
              <a:ext uri="{FF2B5EF4-FFF2-40B4-BE49-F238E27FC236}">
                <a16:creationId xmlns:a16="http://schemas.microsoft.com/office/drawing/2014/main" id="{A31402F7-F2AD-6F1F-B92B-109ACCE600AD}"/>
              </a:ext>
            </a:extLst>
          </p:cNvPr>
          <p:cNvCxnSpPr>
            <a:cxnSpLocks/>
            <a:stCxn id="108" idx="0"/>
            <a:endCxn id="18" idx="0"/>
          </p:cNvCxnSpPr>
          <p:nvPr/>
        </p:nvCxnSpPr>
        <p:spPr>
          <a:xfrm rot="16200000" flipV="1">
            <a:off x="2287424" y="2323859"/>
            <a:ext cx="12700" cy="2413643"/>
          </a:xfrm>
          <a:prstGeom prst="bentConnector3">
            <a:avLst>
              <a:gd name="adj1" fmla="val 2895646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en angle 119">
            <a:extLst>
              <a:ext uri="{FF2B5EF4-FFF2-40B4-BE49-F238E27FC236}">
                <a16:creationId xmlns:a16="http://schemas.microsoft.com/office/drawing/2014/main" id="{C82E0D08-85DA-CCE8-A171-F2C26B2B94DF}"/>
              </a:ext>
            </a:extLst>
          </p:cNvPr>
          <p:cNvCxnSpPr>
            <a:cxnSpLocks/>
            <a:stCxn id="115" idx="0"/>
            <a:endCxn id="114" idx="0"/>
          </p:cNvCxnSpPr>
          <p:nvPr/>
        </p:nvCxnSpPr>
        <p:spPr>
          <a:xfrm rot="16200000" flipV="1">
            <a:off x="5886698" y="2783080"/>
            <a:ext cx="3066" cy="1492133"/>
          </a:xfrm>
          <a:prstGeom prst="bentConnector3">
            <a:avLst>
              <a:gd name="adj1" fmla="val 12654077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>
            <a:extLst>
              <a:ext uri="{FF2B5EF4-FFF2-40B4-BE49-F238E27FC236}">
                <a16:creationId xmlns:a16="http://schemas.microsoft.com/office/drawing/2014/main" id="{0B6E5904-BEE9-59A2-F08B-FBCEFB68612E}"/>
              </a:ext>
            </a:extLst>
          </p:cNvPr>
          <p:cNvCxnSpPr>
            <a:cxnSpLocks/>
            <a:stCxn id="108" idx="2"/>
            <a:endCxn id="112" idx="0"/>
          </p:cNvCxnSpPr>
          <p:nvPr/>
        </p:nvCxnSpPr>
        <p:spPr>
          <a:xfrm flipH="1">
            <a:off x="3487116" y="4040731"/>
            <a:ext cx="7129" cy="353685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>
            <a:extLst>
              <a:ext uri="{FF2B5EF4-FFF2-40B4-BE49-F238E27FC236}">
                <a16:creationId xmlns:a16="http://schemas.microsoft.com/office/drawing/2014/main" id="{ED0DBEA2-003D-8C1F-4E4B-4E694889BE6F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2309509" y="2843291"/>
            <a:ext cx="0" cy="319734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>
            <a:extLst>
              <a:ext uri="{FF2B5EF4-FFF2-40B4-BE49-F238E27FC236}">
                <a16:creationId xmlns:a16="http://schemas.microsoft.com/office/drawing/2014/main" id="{5BACE34C-3C02-ADDD-6101-32E1A68D68C2}"/>
              </a:ext>
            </a:extLst>
          </p:cNvPr>
          <p:cNvCxnSpPr>
            <a:cxnSpLocks/>
            <a:stCxn id="37" idx="2"/>
          </p:cNvCxnSpPr>
          <p:nvPr/>
        </p:nvCxnSpPr>
        <p:spPr>
          <a:xfrm>
            <a:off x="5903987" y="2828086"/>
            <a:ext cx="0" cy="334939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93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76</Words>
  <Application>Microsoft Macintosh PowerPoint</Application>
  <PresentationFormat>Personnalisé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23</cp:revision>
  <dcterms:created xsi:type="dcterms:W3CDTF">2024-05-15T14:38:44Z</dcterms:created>
  <dcterms:modified xsi:type="dcterms:W3CDTF">2024-05-27T09:57:33Z</dcterms:modified>
</cp:coreProperties>
</file>